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56" r:id="rId5"/>
    <p:sldId id="360" r:id="rId6"/>
    <p:sldId id="301" r:id="rId7"/>
    <p:sldId id="357" r:id="rId8"/>
    <p:sldId id="302" r:id="rId9"/>
    <p:sldId id="358" r:id="rId10"/>
    <p:sldId id="303" r:id="rId11"/>
    <p:sldId id="344" r:id="rId12"/>
    <p:sldId id="320" r:id="rId13"/>
    <p:sldId id="361" r:id="rId14"/>
    <p:sldId id="334" r:id="rId15"/>
    <p:sldId id="333" r:id="rId16"/>
    <p:sldId id="304" r:id="rId17"/>
    <p:sldId id="335" r:id="rId18"/>
    <p:sldId id="336" r:id="rId19"/>
    <p:sldId id="274" r:id="rId20"/>
    <p:sldId id="343" r:id="rId21"/>
    <p:sldId id="306" r:id="rId22"/>
    <p:sldId id="345" r:id="rId2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56"/>
            <p14:sldId id="360"/>
            <p14:sldId id="301"/>
            <p14:sldId id="357"/>
            <p14:sldId id="302"/>
            <p14:sldId id="358"/>
            <p14:sldId id="333"/>
            <p14:sldId id="336"/>
            <p14:sldId id="320"/>
            <p14:sldId id="334"/>
            <p14:sldId id="344"/>
            <p14:sldId id="361"/>
            <p14:sldId id="304"/>
            <p14:sldId id="335"/>
            <p14:sldId id="303"/>
          </p14:sldIdLst>
        </p14:section>
        <p14:section name="Untitled Section" id="{b9a7e608-02bf-4376-b6e4-667fbcc2b5f6}">
          <p14:sldIdLst>
            <p14:sldId id="345"/>
            <p14:sldId id="274"/>
            <p14:sldId id="343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Good morning,everyone.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Let me introduce myself first.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I am LIUYI from Tokyo Metropolitan Unviersity </a:t>
            </a:r>
            <a:r>
              <a:rPr lang="en-US" altLang="ja-JP">
                <a:sym typeface="+mn-ea"/>
              </a:rPr>
              <a:t>Yamaguchi Lab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/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Sensor Fusion-based Group-level Emotion Classifcation In Virtual Reality Using Machine Learning</a:t>
            </a:r>
            <a:r>
              <a:rPr lang="ja-JP" altLang="en-US"/>
              <a:t>&gt;.</a:t>
            </a: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also found there are situations where collaborators are happy&amp;relaxed(Fear&amp;Disgust, Excited&amp;Joy)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at the same time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  <a:p>
            <a:r>
              <a:rPr lang="en-US"/>
              <a:t>SIx pairs of collaborators were recruited to talk in the virtual meeting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three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take a break betwenn each topic and answer the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the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Questionnaire,beside this ,collaborators also need to answer the Six emotions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Despite two people being in the same conversational setting,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features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large fluctuations.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We do not have much Disgust and fear samples.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In conclusion</a:t>
            </a:r>
            <a:endParaRPr lang="en-US" altLang="zh-CN" b="1" dirty="0">
              <a:sym typeface="+mn-ea"/>
            </a:endParaRPr>
          </a:p>
          <a:p>
            <a:pPr algn="l"/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to classify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First,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 in some cases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third limitation is  Poor Contact problem of Muse2 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 recommendation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 the next stage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tend to recognize the degree of confidence, interest, and psychological fluctuations in multi-person conversations or collaborations in VR.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I'd like to thank you for taking time out to listen to my presentation.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Wingdings" panose="05000000000000000000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recent years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VR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content available to the average household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help conversation on those online virtual world platforms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stimate users’inner moods and evaluate dialogue atmosphere</a:t>
            </a:r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However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such as facial expressions and voices,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can differ from the actual emotion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[1]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P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eople can fake a smile when </a:t>
            </a:r>
            <a:endParaRPr kumimoji="1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lang="en-US" b="1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The Structure of this presentation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is shown as below.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we had made a brief introdcution on our study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2, the background and related work for this research paper will be briefed;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3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section 4 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we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will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propose the first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the second experiment and evaluation;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5, we will present the conclusion and future work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recommendation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human External features and sometiems environement data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popular. 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In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Marín-Morales's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 t</a:t>
            </a:r>
            <a:r>
              <a:rPr lang="en-US"/>
              <a:t>hey use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brain and heartbeat dynamics for emotion recognition in VR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They did Emotion state classification of EEG brain signal using SVM and KNN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developed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first experiment was conducted in VRChat</a:t>
            </a:r>
            <a:endParaRPr lang="en-US"/>
          </a:p>
          <a:p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endParaRPr lang="en-US"/>
          </a:p>
          <a:p>
            <a:r>
              <a:rPr lang="en-US"/>
              <a:t>The EEG and ECG will be recorded, we use EEG,accelerator and HRV extracted from ECG as features.</a:t>
            </a:r>
            <a:endParaRPr lang="en-US"/>
          </a:p>
          <a:p>
            <a:r>
              <a:rPr lang="en-US"/>
              <a:t>and every section will last for about 3 minutes.We use the data of last minute.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SAM questionnaire can be used to self-report participants' Valence,Arousal and Dominance level,</a:t>
            </a:r>
            <a:endParaRPr lang="en-US">
              <a:sym typeface="+mn-ea"/>
            </a:endParaRPr>
          </a:p>
          <a:p>
            <a:r>
              <a:rPr lang="en-US"/>
              <a:t>and Six emotions quesitonnaire is used to evaluate participants' basic emotion level</a:t>
            </a:r>
            <a:endParaRPr lang="en-US"/>
          </a:p>
          <a:p>
            <a:endParaRPr lang="en-US"/>
          </a:p>
          <a:p>
            <a:r>
              <a:rPr lang="en-US"/>
              <a:t>By these two questionnaire</a:t>
            </a:r>
            <a:r>
              <a:rPr lang="zh-CN" altLang="en-US"/>
              <a:t>，</a:t>
            </a:r>
            <a:r>
              <a:rPr lang="en-US" altLang="zh-CN"/>
              <a:t>we can</a:t>
            </a:r>
            <a:endParaRPr lang="en-US" altLang="zh-CN"/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、</a:t>
            </a:r>
            <a:endParaRPr lang="zh-CN" altLang="en-US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2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 during the experiment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3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 their emotions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40" y="1564640"/>
            <a:ext cx="11679555" cy="1209040"/>
          </a:xfrm>
        </p:spPr>
        <p:txBody>
          <a:bodyPr/>
          <a:lstStyle/>
          <a:p>
            <a:pPr algn="ctr"/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Sensor Fusion-based Emotion Classification </a:t>
            </a:r>
            <a:b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</a:br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In Virtual Reality Using Machine Learning</a:t>
            </a:r>
            <a:endParaRPr lang="en-US" altLang="ja-JP" sz="32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85"/>
            <a:ext cx="7502525" cy="1676400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@NCSP22</a:t>
            </a:r>
            <a:endParaRPr lang="en-US" altLang="ja-JP" sz="2400" dirty="0">
              <a:latin typeface="+mn-ea"/>
            </a:endParaRPr>
          </a:p>
          <a:p>
            <a:pPr lvl="0"/>
            <a:r>
              <a:rPr lang="en-US" altLang="ja-JP" sz="2400">
                <a:latin typeface="+mn-ea"/>
              </a:rPr>
              <a:t>Yi Liu, Eri Sato-shimokawara</a:t>
            </a:r>
            <a:endParaRPr lang="en-US" altLang="ja-JP" sz="2400">
              <a:latin typeface="+mn-ea"/>
            </a:endParaRPr>
          </a:p>
          <a:p>
            <a:r>
              <a:rPr lang="en-US" altLang="ja-JP" sz="2400">
                <a:latin typeface="+mn-ea"/>
              </a:rPr>
              <a:t>and Toru Yamaguchi</a:t>
            </a:r>
            <a:endParaRPr lang="en-US" altLang="ja-JP" sz="2400">
              <a:latin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Tokyo Metropolitan University</a:t>
            </a:r>
            <a:endParaRPr lang="en-US" altLang="ja-JP" sz="24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Yamaguchi Lab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21030" y="988695"/>
            <a:ext cx="117856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）：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he emotional arousal experiment in VRChat can effectively arouse collaborators’ emotions.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</a:t>
            </a:r>
            <a:r>
              <a:rPr kumimoji="1"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Those emotions are not discrete in some cases.</a:t>
            </a:r>
            <a:endParaRPr kumimoji="1" lang="en-US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6" name="Table -1"/>
          <p:cNvGraphicFramePr/>
          <p:nvPr/>
        </p:nvGraphicFramePr>
        <p:xfrm>
          <a:off x="998220" y="3357245"/>
          <a:ext cx="9855835" cy="3005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770"/>
                <a:gridCol w="1858010"/>
                <a:gridCol w="1834515"/>
                <a:gridCol w="2012315"/>
                <a:gridCol w="2181225"/>
              </a:tblGrid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Valence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 Arousal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Dominance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Emotion Value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6.125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5.56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Sad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5.25 </a:t>
                      </a:r>
                      <a:r>
                        <a:rPr lang="en-US" sz="20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Sad</a:t>
                      </a:r>
                      <a:endParaRPr lang="en-US" sz="2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Fear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Fear</a:t>
                      </a:r>
                      <a:endParaRPr lang="en-US" sz="2000" b="1">
                        <a:solidFill>
                          <a:srgbClr val="FF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Disgust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5.375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Disgust</a:t>
                      </a:r>
                      <a:endParaRPr lang="en-US" sz="2000" b="1">
                        <a:solidFill>
                          <a:schemeClr val="accent1">
                            <a:lumMod val="75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Joy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7.14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5.86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5.86 </a:t>
                      </a:r>
                      <a:r>
                        <a:rPr lang="en-US" sz="2000" b="1">
                          <a:solidFill>
                            <a:srgbClr val="FFC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Joy</a:t>
                      </a:r>
                      <a:endParaRPr lang="en-US" sz="2000" b="1">
                        <a:solidFill>
                          <a:srgbClr val="FFC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11277600" cy="3169920"/>
          </a:xfrm>
        </p:spPr>
        <p:txBody>
          <a:bodyPr/>
          <a:p>
            <a:pPr marL="0" indent="0">
              <a:buNone/>
            </a:pPr>
            <a:r>
              <a:rPr kumimoji="0" lang="en-US" altLang="ja-JP" sz="2800" b="1">
                <a:latin typeface="Arial Bold" panose="020B0604020202090204" charset="0"/>
                <a:ea typeface="+mn-ea"/>
                <a:cs typeface="Arial Bold" panose="020B0604020202090204" charset="0"/>
                <a:sym typeface="+mn-ea"/>
              </a:rPr>
              <a:t>Data Processing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06400" y="3989070"/>
            <a:ext cx="111531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PCA Scatter plot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(2 dimensions)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↑ for Relax, Fear and Joy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Remove obvious Outliers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 we trained Machine Learning Model for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8620" y="1550035"/>
            <a:ext cx="3000375" cy="2067560"/>
          </a:xfrm>
          <a:prstGeom prst="rect">
            <a:avLst/>
          </a:prstGeom>
        </p:spPr>
      </p:pic>
      <p:pic>
        <p:nvPicPr>
          <p:cNvPr id="9" name="Picture 8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05" y="1550035"/>
            <a:ext cx="3039745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0035"/>
            <a:ext cx="3307080" cy="207772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727835" y="3607435"/>
            <a:ext cx="79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Relax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411470" y="3607435"/>
            <a:ext cx="66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Fear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087485" y="3607435"/>
            <a:ext cx="576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Joy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61365" y="862330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Classification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pre-processing,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61365" y="4599305"/>
            <a:ext cx="114496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/>
        </p:nvGraphicFramePr>
        <p:xfrm>
          <a:off x="911225" y="2080260"/>
          <a:ext cx="8673465" cy="2434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255"/>
                <a:gridCol w="2167890"/>
                <a:gridCol w="2167890"/>
                <a:gridCol w="2170430"/>
              </a:tblGrid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Two collaborators were sitting in separate quiet classrooms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can not hear each other if they do not wear VR headset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Each conversation lasted approximately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three minutes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Take a break between each topic and answer the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190" y="1283970"/>
            <a:ext cx="4078605" cy="200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406400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53390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/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→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For example: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One person may feel that the dialogue atmosphere is very Excite, 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while another person may feel not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516164300876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1946910"/>
            <a:ext cx="5473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712470" y="2199640"/>
          <a:ext cx="8674100" cy="3246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1" u="sng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Smooth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has better results,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    while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Eminent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Close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and</a:t>
            </a:r>
            <a:r>
              <a:rPr lang="zh-CN" altLang="en-US" sz="240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Equal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have relatively poor classification results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88773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pre-processing,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792480" y="2200910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457190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373505"/>
            <a:ext cx="11680825" cy="621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like SVM, KNN, and Naive Bayes 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classify </a:t>
            </a: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ndividual differences appear in biological information,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which may relate to the surrounding environment and individual physique.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sample(ex.Equal,Close,Fear Disgust)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while wearing VR headset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232535"/>
            <a:ext cx="1168082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sz="2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Recognize the degree of confidence, interest, and psychological fluctuations in multi-person conversations or collaborations in VR.</a:t>
            </a:r>
            <a:endParaRPr lang="ja-JP" altLang="en-US" sz="26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3015615"/>
            <a:ext cx="3304540" cy="1857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31690" y="3345180"/>
            <a:ext cx="6468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hope to create an intelligent virtual human 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that can automatically identify users' inner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emotions and dialogue atmosphere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！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70" y="1033780"/>
            <a:ext cx="11706860" cy="5472430"/>
          </a:xfrm>
        </p:spPr>
        <p:txBody>
          <a:bodyPr/>
          <a:p>
            <a:r>
              <a:rPr lang="en-US" sz="1200">
                <a:sym typeface="+mn-ea"/>
              </a:rPr>
              <a:t>[1] Yuhei Ikeda, Ryota Horie, and Midori Sugaya. Estimating emotion with biological information for robot interaction. Procedia computer science, 112:1589–1600, 2017.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[2] Andrius Dzedzickis, Arturas Kaklauskas, and Vytautas Bucinskas. Human emotion recognition: Review of sensors and methods. Sensors, 20(3):592, 2020.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emotion recognition from brain and heartbeat dynamics using wearable sensors. Scientific reports, 8(1):1–15, 2018.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[4] NS Suhaimi, J Teo, and J Mountstephens. Emotional state classification in virtual reality using wearable electroencephalography. In IOP Conference Series: Materi_x0002_als Science and Engineering, volume 341, page 012016.IOP Publishing, 2018.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[5] Daisuke Katagami. Could we artificially create atmosphere? In The 27th Annual Conference of the Japanese Society for Artificial Intelligence(2013), page 2 pages. The Japanese Society for Artificial Intelligence, 2013.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[6] Kaoru Toyoda, Yoshihiro Miyakoshi, Ryosuke Yamanishi, and Shohei Kato. Dialogue mood estimation focusing on intervals of utterance state. Transactions of the Japanese Society for Artificial Intelligence, 27(2), 2012.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[7] Tatsuya Hasegawa and Shohei Kato. Dialogue mood estimation from speech sounds clusterized with speakers’ personality traits. In 2019 IEEE 8th Global Conference on Consumer Electronics (GCCE), pages 399–401.IEEE, 2019.</a:t>
            </a:r>
            <a:endParaRPr lang="en-US" sz="1200">
              <a:sym typeface="+mn-ea"/>
            </a:endParaRPr>
          </a:p>
          <a:p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[8] Margaret M Bradley and Peter J Lang. Measuring emotion: the self-assessment manikin and the semantic differential. Journal of behavior therapy and experimental psychiatry, 25(1):49–59, 1994.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r>
              <a:rPr lang="en-US" sz="1200">
                <a:sym typeface="+mn-ea"/>
              </a:rPr>
              <a:t>[9] Theodoros Giannakopoulos. pyaudioanalysis: An opensource python library for audio signal analysis. PloS one,10(12):e0144610, 2015.</a:t>
            </a:r>
            <a:endParaRPr lang="en-US" sz="1200"/>
          </a:p>
          <a:p>
            <a:endParaRPr lang="en-US" sz="12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320675" y="1343660"/>
            <a:ext cx="1155001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recent years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has made VR content available to the average household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8765" y="3643630"/>
            <a:ext cx="120408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———————————————————————————————————</a:t>
            </a:r>
            <a:endParaRPr lang="zh-CN" altLang="en-US" sz="26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help conversation on those online virtual world platforms</a:t>
            </a:r>
            <a:endParaRPr kumimoji="1" lang="en-US" altLang="ja-JP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Estimate users’ inner moods and evaluate dialogue atmosphere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 fontAlgn="auto" latinLnBrk="1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based on affec_x0002_tive computing methodology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1096645" y="2868295"/>
            <a:ext cx="3163570" cy="902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3013075"/>
            <a:ext cx="1860550" cy="78994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2832735"/>
            <a:ext cx="1711325" cy="974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390"/>
            <a:ext cx="11277600" cy="4458816"/>
          </a:xfrm>
        </p:spPr>
        <p:txBody>
          <a:bodyPr/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 b="1"/>
              <a:t>Thank you for your kind attention</a:t>
            </a:r>
            <a:endParaRPr lang="en-US" sz="3600" b="1"/>
          </a:p>
          <a:p>
            <a:pPr marL="0" indent="0" algn="ctr">
              <a:buNone/>
            </a:pPr>
            <a:r>
              <a:rPr lang="ja-JP" altLang="en-US" sz="3600" b="1"/>
              <a:t>ご清聴ありがとうございます</a:t>
            </a:r>
            <a:endParaRPr lang="ja-JP" alt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27660" y="1213485"/>
            <a:ext cx="1178560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However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such as facial expressions and voices,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can differ from the actual emotion[1]</a:t>
            </a: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People can fake a smile when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sz="2800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435" y="2457450"/>
            <a:ext cx="3187065" cy="3187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63905" y="1042035"/>
            <a:ext cx="11070590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Based on this understanding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O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ur research aims to understand </a:t>
            </a:r>
            <a:r>
              <a:rPr kumimoji="1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true feelings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toward estimating group-level  atmosphere in multi-person Dialogues while immersed in the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VR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world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this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study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 biological features extracted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from EEG and ECG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 classify basic emotion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used biological features and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audio features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classify dialogue atmosphere</a:t>
            </a: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3086735"/>
            <a:ext cx="305308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Structure of this presentation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199515"/>
            <a:ext cx="11277600" cy="4852670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ection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 </a:t>
            </a:r>
            <a:endParaRPr 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ection 2,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B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ackground and related work</a:t>
            </a:r>
            <a:endParaRPr sz="28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3,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first experiment and evaluation; 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4,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second experiment and evaluation;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5,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C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onclusion and future work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recommendation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.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762000"/>
            <a:ext cx="10690860" cy="555498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→biological information,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→External features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→environement, etc.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Brain waves and heart rate were uesd for Estimating Emotion for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Robot Interaction[1]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2000"/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researched emotion recognition from brain and heartbeat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dynamics using wearable sensors in virtual reality[3].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  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did Emotion state classification of EEG brain signal using </a:t>
            </a:r>
            <a:endParaRPr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SVM and KNN[4]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05" y="875665"/>
            <a:ext cx="2825750" cy="2115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1015" y="998220"/>
            <a:ext cx="1119060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→”Atmosphere”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→proposed by the Japanese Society for Artificial Intelligence(JSAI) in 2013.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DNP——"next-generation stealth space" </a:t>
            </a:r>
            <a:endParaRPr kumimoji="1" lang="ja-JP" altLang="en-US" sz="20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Change the color of light and music in a room by using sensors to detect the status of people’s presence and conversations and the indoor environment.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They researched Dialogue Mood Estimation Focusing on Intervals of Utterance State[6] 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Use Speech Sounds considering Personality Trait of Speaker for Dialogue Mood Estimation[7]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86105" y="889635"/>
            <a:ext cx="1172019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EEG,Accelerator(Muse2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Worlds: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Six worlds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for arousing different emotions in VRchat. 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             Each world for about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three minutes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. </a:t>
            </a:r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330" y="889635"/>
            <a:ext cx="1205865" cy="512445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40890"/>
            <a:ext cx="8602980" cy="1085215"/>
          </a:xfrm>
          <a:prstGeom prst="rect">
            <a:avLst/>
          </a:prstGeom>
        </p:spPr>
      </p:pic>
      <p:pic>
        <p:nvPicPr>
          <p:cNvPr id="5" name="Picture 4" descr="WeChatf48dfc82d6259f9336cb4c3eb41b34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70" y="3898900"/>
            <a:ext cx="3731895" cy="2486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655" y="2113280"/>
            <a:ext cx="2303145" cy="1012825"/>
          </a:xfrm>
          <a:prstGeom prst="rect">
            <a:avLst/>
          </a:prstGeom>
        </p:spPr>
      </p:pic>
      <p:pic>
        <p:nvPicPr>
          <p:cNvPr id="6" name="Picture 5" descr="IMG_2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898900"/>
            <a:ext cx="3806190" cy="28359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4495165"/>
            <a:ext cx="4935220" cy="2164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8750"/>
            <a:ext cx="5046345" cy="29921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6400" y="894080"/>
            <a:ext cx="9160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52210" y="1608455"/>
            <a:ext cx="1532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Valence</a:t>
            </a:r>
            <a:endParaRPr lang="en-US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3170" y="2694305"/>
            <a:ext cx="1533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Aro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usal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278880" y="3780155"/>
            <a:ext cx="1501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Dominance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5561330" y="160845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5561330" y="268351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5561330" y="375856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0800000">
            <a:off x="5561330" y="564070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290310" y="5640705"/>
            <a:ext cx="23837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Level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Left Arrow 19"/>
          <p:cNvSpPr/>
          <p:nvPr/>
        </p:nvSpPr>
        <p:spPr>
          <a:xfrm rot="12360000">
            <a:off x="7856220" y="250888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640000">
            <a:off x="7987665" y="486410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252460" y="2406015"/>
            <a:ext cx="393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342900" indent="-342900" fontAlgn="auto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おすすめ３">
    <a:dk1>
      <a:srgbClr val="2C2C2C"/>
    </a:dk1>
    <a:lt1>
      <a:srgbClr val="FFFFFF"/>
    </a:lt1>
    <a:dk2>
      <a:srgbClr val="515151"/>
    </a:dk2>
    <a:lt2>
      <a:srgbClr val="F8F8F8"/>
    </a:lt2>
    <a:accent1>
      <a:srgbClr val="497DDD"/>
    </a:accent1>
    <a:accent2>
      <a:srgbClr val="E0127B"/>
    </a:accent2>
    <a:accent3>
      <a:srgbClr val="FFBF00"/>
    </a:accent3>
    <a:accent4>
      <a:srgbClr val="30E3E7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9048</Words>
  <Application>WPS Spreadsheets</Application>
  <PresentationFormat>Widescreen</PresentationFormat>
  <Paragraphs>546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7" baseType="lpstr">
      <vt:lpstr>Arial</vt:lpstr>
      <vt:lpstr>SimSun</vt:lpstr>
      <vt:lpstr>Wingdings</vt:lpstr>
      <vt:lpstr>Meiryo</vt:lpstr>
      <vt:lpstr>黑体</vt:lpstr>
      <vt:lpstr>汉仪中黑KW</vt:lpstr>
      <vt:lpstr>Arial Narrow</vt:lpstr>
      <vt:lpstr>MS PGothic</vt:lpstr>
      <vt:lpstr>Arial</vt:lpstr>
      <vt:lpstr>Wingdings</vt:lpstr>
      <vt:lpstr>Arial Bold</vt:lpstr>
      <vt:lpstr>Hiragino Sans</vt:lpstr>
      <vt:lpstr>Arial Regular</vt:lpstr>
      <vt:lpstr>MS明朝</vt:lpstr>
      <vt:lpstr>微软雅黑</vt:lpstr>
      <vt:lpstr>汉仪旗黑</vt:lpstr>
      <vt:lpstr>冬青黑体简体中文</vt:lpstr>
      <vt:lpstr>MS PGothic</vt:lpstr>
      <vt:lpstr>苹方-简</vt:lpstr>
      <vt:lpstr>Arial Unicode MS</vt:lpstr>
      <vt:lpstr>Calibri</vt:lpstr>
      <vt:lpstr>Helvetica Neue</vt:lpstr>
      <vt:lpstr>SimSun</vt:lpstr>
      <vt:lpstr>汉仪书宋二KW</vt:lpstr>
      <vt:lpstr>MS PGothic</vt:lpstr>
      <vt:lpstr>宋体-简</vt:lpstr>
      <vt:lpstr>NewTMU</vt:lpstr>
      <vt:lpstr>Sensor Fusion-based Emotion Classification  In Virtual Reality Using Machine Learning</vt:lpstr>
      <vt:lpstr>Section1- Intorduction</vt:lpstr>
      <vt:lpstr>Section1- Intorduction</vt:lpstr>
      <vt:lpstr>Section1- Intorduction</vt:lpstr>
      <vt:lpstr>Section1- Structure of this presentation </vt:lpstr>
      <vt:lpstr>Section 2 - Related Work</vt:lpstr>
      <vt:lpstr>Section 2 - Related Work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4 - Second Experiment</vt:lpstr>
      <vt:lpstr>Section 4 - Second Experiment</vt:lpstr>
      <vt:lpstr>Section 4 - Second Experiment</vt:lpstr>
      <vt:lpstr>Section 4 - Second Experiment</vt:lpstr>
      <vt:lpstr>Section 5 - Conclusions</vt:lpstr>
      <vt:lpstr>Section 5 - Conclusions</vt:lpstr>
      <vt:lpstr>Reference</vt:lpstr>
      <vt:lpstr>Acknowledgment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liuyi</cp:lastModifiedBy>
  <cp:revision>567</cp:revision>
  <dcterms:created xsi:type="dcterms:W3CDTF">2022-02-22T03:52:24Z</dcterms:created>
  <dcterms:modified xsi:type="dcterms:W3CDTF">2022-02-22T03:52:24Z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  <property fmtid="{D5CDD505-2E9C-101B-9397-08002B2CF9AE}" pid="3" name="ICV">
    <vt:lpwstr>DBAC3925B2A247AE9716FA386AFBB86E</vt:lpwstr>
  </property>
</Properties>
</file>